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383" r:id="rId2"/>
    <p:sldId id="409" r:id="rId3"/>
    <p:sldId id="399" r:id="rId4"/>
    <p:sldId id="404" r:id="rId5"/>
    <p:sldId id="400" r:id="rId6"/>
    <p:sldId id="407" r:id="rId7"/>
    <p:sldId id="422" r:id="rId8"/>
    <p:sldId id="423" r:id="rId9"/>
  </p:sldIdLst>
  <p:sldSz cx="9144000" cy="6858000" type="screen4x3"/>
  <p:notesSz cx="6761163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4A82"/>
    <a:srgbClr val="618CE1"/>
    <a:srgbClr val="99CCFF"/>
    <a:srgbClr val="800000"/>
    <a:srgbClr val="55F587"/>
    <a:srgbClr val="6CF1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1" autoAdjust="0"/>
    <p:restoredTop sz="93604" autoAdjust="0"/>
  </p:normalViewPr>
  <p:slideViewPr>
    <p:cSldViewPr>
      <p:cViewPr>
        <p:scale>
          <a:sx n="47" d="100"/>
          <a:sy n="47" d="100"/>
        </p:scale>
        <p:origin x="-118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8938" cy="498475"/>
          </a:xfrm>
          <a:prstGeom prst="rect">
            <a:avLst/>
          </a:prstGeom>
        </p:spPr>
        <p:txBody>
          <a:bodyPr vert="horz" lIns="91599" tIns="45800" rIns="91599" bIns="4580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638" y="0"/>
            <a:ext cx="2928937" cy="498475"/>
          </a:xfrm>
          <a:prstGeom prst="rect">
            <a:avLst/>
          </a:prstGeom>
        </p:spPr>
        <p:txBody>
          <a:bodyPr vert="horz" lIns="91599" tIns="45800" rIns="91599" bIns="4580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1FDBA55-8732-492B-93BD-3483033E6347}" type="datetimeFigureOut">
              <a:rPr lang="ru-RU"/>
              <a:pPr>
                <a:defRPr/>
              </a:pPr>
              <a:t>18.12.2012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28938" cy="498475"/>
          </a:xfrm>
          <a:prstGeom prst="rect">
            <a:avLst/>
          </a:prstGeom>
        </p:spPr>
        <p:txBody>
          <a:bodyPr vert="horz" lIns="91599" tIns="45800" rIns="91599" bIns="4580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638" y="9442450"/>
            <a:ext cx="2928937" cy="498475"/>
          </a:xfrm>
          <a:prstGeom prst="rect">
            <a:avLst/>
          </a:prstGeom>
        </p:spPr>
        <p:txBody>
          <a:bodyPr vert="horz" lIns="91599" tIns="45800" rIns="91599" bIns="4580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2DF2B95-DB12-43DD-98C3-7FA26C3330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50006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469" tIns="46236" rIns="92469" bIns="46236" numCol="1" anchor="t" anchorCtr="0" compatLnSpc="1">
            <a:prstTxWarp prst="textNoShape">
              <a:avLst/>
            </a:prstTxWarp>
          </a:bodyPr>
          <a:lstStyle>
            <a:lvl1pPr defTabSz="925537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638" y="0"/>
            <a:ext cx="2928937" cy="50006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469" tIns="46236" rIns="92469" bIns="46236" numCol="1" anchor="t" anchorCtr="0" compatLnSpc="1">
            <a:prstTxWarp prst="textNoShape">
              <a:avLst/>
            </a:prstTxWarp>
          </a:bodyPr>
          <a:lstStyle>
            <a:lvl1pPr algn="r" defTabSz="925537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7B03CC96-219C-478E-B874-C2C1C5C0BAE5}" type="datetimeFigureOut">
              <a:rPr lang="ru-RU"/>
              <a:pPr>
                <a:defRPr/>
              </a:pPr>
              <a:t>18.12.2012</a:t>
            </a:fld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722813"/>
            <a:ext cx="5411787" cy="447516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469" tIns="46236" rIns="92469" bIns="462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28938" cy="50006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469" tIns="46236" rIns="92469" bIns="46236" numCol="1" anchor="b" anchorCtr="0" compatLnSpc="1">
            <a:prstTxWarp prst="textNoShape">
              <a:avLst/>
            </a:prstTxWarp>
          </a:bodyPr>
          <a:lstStyle>
            <a:lvl1pPr defTabSz="925537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638" y="9440863"/>
            <a:ext cx="2928937" cy="50006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469" tIns="46236" rIns="92469" bIns="46236" numCol="1" anchor="b" anchorCtr="0" compatLnSpc="1">
            <a:prstTxWarp prst="textNoShape">
              <a:avLst/>
            </a:prstTxWarp>
          </a:bodyPr>
          <a:lstStyle>
            <a:lvl1pPr algn="r" defTabSz="925537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BE44B36D-29E1-4223-9CC2-8CBEFDD45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F9E9B-FB9F-4088-92E7-84D35A308446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3072F-E7C6-45A5-B253-2E6FB9CD7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DF125-F7EC-49C9-BED4-116D0ECCF9AD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8DF32-C893-4170-B98C-ADD49B841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ACB2E-CFCE-4C0A-A6E3-C995BAC4395D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98E6B-5C2C-4B41-9F1D-657335E68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D8162-2402-4187-8DBC-510035B7BD65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E99C-9807-4442-B13A-8F22EF34D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1124C-E874-443E-95DA-1736A030EF24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6FF0-9C8C-4908-BFE6-CB4A747D9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D9D3E-7998-4D87-A6B5-42E55AE887A3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F0436-4E33-4F65-9A9A-7D07883CB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96D9D-3638-42DD-A070-A2C1708A1A54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EB939-EB6A-4586-B6EC-A5F5A6201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CA6CC-CC00-46D8-93E8-10FDB3066EA8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5BDB-1EBA-4AB9-9F07-95423F0BA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49C0-9E1B-4A3A-BF1F-6C077CE38BFF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95D6B-8ACC-4F63-9F0B-6EE3BFAE4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66D9F-7275-42A0-A7C9-CDC9601CE35C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8D55F-1615-4723-A511-9ACDCC0131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17B1C-4C4C-44B2-9329-72FD76A973D9}" type="datetime1">
              <a:rPr lang="en-US"/>
              <a:pPr>
                <a:defRPr/>
              </a:pPr>
              <a:t>12/18/2012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BE3B-24B7-4FD7-A899-6B9BDDBA1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47A31-D652-41CA-B55C-67C436C5607E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0F29B-0AC0-4443-98C8-72AD1B260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1BAE1-2430-4DD7-B273-BA39405DA013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D5771-F0CD-4376-90FF-3548D7BA6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B92A9-0A22-44E2-BFA5-88DA57DD8E54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CAE59-59F7-4D54-8293-1B24BFC72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FB8B5-C42C-4B7D-B360-2BC657DC68A7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D9E24-A944-4685-B01D-8B2328716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F6428-59FF-4981-8475-B73E9159AA06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0CC8-1267-459F-B776-5F3832C3F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0FFA1-B383-49DA-B661-9B164CC02DB6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16DE4-72CA-42A5-ABB4-FA4C5A5061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D69D8-BBD4-4EEE-B288-AED0123C13AE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DE7E7-11B3-416C-9784-7737FE022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8F39F-D02E-4A05-B5B7-631020BF027A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CBC8-0D7D-490D-AAF9-FDB0E8EDDA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0E9FEA-815E-4617-903A-92F626C6A811}" type="datetime1">
              <a:rPr lang="en-US"/>
              <a:pPr>
                <a:defRPr/>
              </a:pPr>
              <a:t>12/18/2012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3E278B-4851-402D-8614-64E1974F5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  <p:sldLayoutId id="2147483925" r:id="rId17"/>
    <p:sldLayoutId id="2147483926" r:id="rId18"/>
    <p:sldLayoutId id="2147483927" r:id="rId1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ЛОГО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88" y="952500"/>
            <a:ext cx="3994150" cy="3916363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67175" y="1268413"/>
            <a:ext cx="5078413" cy="43211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ru-RU" sz="2000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Развитие антинаркотического волонтерского детского движения в Республике Татарстан на примере проекта </a:t>
            </a:r>
            <a:r>
              <a:rPr lang="ru-RU" b="1" dirty="0" smtClean="0">
                <a:solidFill>
                  <a:srgbClr val="FF0000"/>
                </a:solidFill>
              </a:rPr>
              <a:t>«SаМоSтоятельные дети»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2400" b="1" dirty="0">
              <a:solidFill>
                <a:schemeClr val="accent1"/>
              </a:solidFill>
              <a:ea typeface="+mj-ea"/>
              <a:cs typeface="Tahoma" pitchFamily="34" charset="0"/>
            </a:endParaRPr>
          </a:p>
          <a:p>
            <a:pPr marL="0" indent="0" algn="r" eaLnBrk="1" hangingPunct="1">
              <a:buFont typeface="Arial" charset="0"/>
              <a:buNone/>
              <a:defRPr/>
            </a:pPr>
            <a:endParaRPr lang="ru-RU" sz="2000" b="1" dirty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2400" b="1" dirty="0">
              <a:solidFill>
                <a:schemeClr val="accent1"/>
              </a:solidFill>
              <a:ea typeface="+mj-ea"/>
              <a:cs typeface="Tahoma" pitchFamily="34" charset="0"/>
            </a:endParaRP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4B572D-5430-4106-BE5C-6B39F318656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ЛОГО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952500"/>
            <a:ext cx="4038600" cy="3916363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27538" y="476250"/>
            <a:ext cx="4543425" cy="51847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2000" b="1" dirty="0">
                <a:latin typeface="+mj-lt"/>
              </a:rPr>
              <a:t>Цель проекта </a:t>
            </a:r>
            <a:endParaRPr lang="ru-RU" sz="2000" b="1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000" dirty="0" smtClean="0">
                <a:latin typeface="+mj-lt"/>
              </a:rPr>
              <a:t>предупреждение </a:t>
            </a:r>
            <a:r>
              <a:rPr lang="ru-RU" sz="2000" dirty="0">
                <a:latin typeface="+mj-lt"/>
              </a:rPr>
              <a:t>или задержание возраста первой пробы табака, алкоголя и психоактивных веществ детьми школьного возраста</a:t>
            </a:r>
            <a:r>
              <a:rPr lang="ru-RU" sz="2400" dirty="0">
                <a:latin typeface="+mj-lt"/>
              </a:rPr>
              <a:t>. </a:t>
            </a:r>
            <a:endParaRPr lang="ru-RU" sz="2400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endParaRPr lang="ru-RU" sz="2000" b="1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000" b="1" dirty="0" smtClean="0">
                <a:latin typeface="+mj-lt"/>
              </a:rPr>
              <a:t>Участники проекта</a:t>
            </a:r>
          </a:p>
          <a:p>
            <a:pPr>
              <a:defRPr/>
            </a:pPr>
            <a:r>
              <a:rPr lang="ru-RU" sz="2000" dirty="0" smtClean="0">
                <a:latin typeface="+mj-lt"/>
              </a:rPr>
              <a:t>дети </a:t>
            </a:r>
            <a:r>
              <a:rPr lang="ru-RU" sz="2000" dirty="0">
                <a:latin typeface="+mj-lt"/>
              </a:rPr>
              <a:t>и подростки (5-11 класс</a:t>
            </a:r>
            <a:r>
              <a:rPr lang="ru-RU" sz="2000" dirty="0" smtClean="0">
                <a:latin typeface="+mj-lt"/>
              </a:rPr>
              <a:t>)</a:t>
            </a:r>
          </a:p>
          <a:p>
            <a:pPr>
              <a:defRPr/>
            </a:pPr>
            <a:r>
              <a:rPr lang="ru-RU" sz="2000" dirty="0" smtClean="0">
                <a:latin typeface="+mj-lt"/>
              </a:rPr>
              <a:t>родители</a:t>
            </a:r>
          </a:p>
          <a:p>
            <a:pPr>
              <a:defRPr/>
            </a:pPr>
            <a:r>
              <a:rPr lang="ru-RU" sz="2000" dirty="0" smtClean="0">
                <a:latin typeface="+mj-lt"/>
              </a:rPr>
              <a:t>педагоги</a:t>
            </a:r>
          </a:p>
          <a:p>
            <a:pPr>
              <a:defRPr/>
            </a:pPr>
            <a:r>
              <a:rPr lang="ru-RU" sz="2000" dirty="0" smtClean="0">
                <a:latin typeface="+mj-lt"/>
              </a:rPr>
              <a:t>учреждения, предоставляющие бонусы</a:t>
            </a:r>
          </a:p>
          <a:p>
            <a:pPr>
              <a:defRPr/>
            </a:pPr>
            <a:r>
              <a:rPr lang="ru-RU" sz="2000" dirty="0" smtClean="0">
                <a:latin typeface="+mj-lt"/>
              </a:rPr>
              <a:t>администрация муниципального образования</a:t>
            </a: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endParaRPr lang="ru-RU" sz="2000" dirty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17557-0892-4E26-892E-14DDED90B7A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914E-2FDC-4B11-B6E9-EFF93D12388A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6148" name="Rectang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accent1"/>
                </a:solidFill>
                <a:cs typeface="Tahoma" pitchFamily="34" charset="0"/>
              </a:rPr>
              <a:t>Долгосрочные результаты проекта</a:t>
            </a:r>
          </a:p>
        </p:txBody>
      </p:sp>
      <p:sp>
        <p:nvSpPr>
          <p:cNvPr id="6149" name="Rectang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ru-RU" sz="2000" b="1" smtClean="0">
                <a:solidFill>
                  <a:srgbClr val="336600"/>
                </a:solidFill>
              </a:rPr>
              <a:t>		</a:t>
            </a:r>
            <a:endParaRPr lang="ru-RU" sz="1800" b="1" smtClean="0">
              <a:solidFill>
                <a:srgbClr val="000099"/>
              </a:solidFill>
            </a:endParaRPr>
          </a:p>
          <a:p>
            <a:pPr>
              <a:buFont typeface="Arial" charset="0"/>
              <a:buNone/>
            </a:pPr>
            <a:endParaRPr lang="ru-RU" sz="2200" b="1" smtClean="0"/>
          </a:p>
        </p:txBody>
      </p:sp>
      <p:sp>
        <p:nvSpPr>
          <p:cNvPr id="6150" name="Rectangle 14"/>
          <p:cNvSpPr>
            <a:spLocks noGrp="1"/>
          </p:cNvSpPr>
          <p:nvPr>
            <p:ph sz="quarter" idx="2"/>
          </p:nvPr>
        </p:nvSpPr>
        <p:spPr>
          <a:xfrm>
            <a:off x="179388" y="2349500"/>
            <a:ext cx="4211637" cy="2185988"/>
          </a:xfrm>
        </p:spPr>
        <p:txBody>
          <a:bodyPr/>
          <a:lstStyle/>
          <a:p>
            <a:pPr algn="just">
              <a:buFont typeface="Arial" charset="0"/>
              <a:buNone/>
            </a:pPr>
            <a:endParaRPr lang="ru-RU" sz="2400" smtClean="0">
              <a:solidFill>
                <a:srgbClr val="CC3300"/>
              </a:solidFill>
            </a:endParaRPr>
          </a:p>
          <a:p>
            <a:pPr algn="just">
              <a:buFont typeface="Arial" charset="0"/>
              <a:buNone/>
            </a:pPr>
            <a:r>
              <a:rPr lang="ru-RU" sz="2400" smtClean="0">
                <a:solidFill>
                  <a:srgbClr val="CC3300"/>
                </a:solidFill>
              </a:rPr>
              <a:t>	</a:t>
            </a:r>
            <a:endParaRPr lang="ru-RU" sz="2400" b="1" smtClean="0">
              <a:latin typeface="Arial" charset="0"/>
            </a:endParaRPr>
          </a:p>
        </p:txBody>
      </p:sp>
      <p:sp>
        <p:nvSpPr>
          <p:cNvPr id="6151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716463" y="1052513"/>
            <a:ext cx="4427537" cy="5073650"/>
          </a:xfrm>
        </p:spPr>
        <p:txBody>
          <a:bodyPr/>
          <a:lstStyle/>
          <a:p>
            <a:r>
              <a:rPr lang="ru-RU" sz="2000" b="1" smtClean="0"/>
              <a:t>снижение числа детей школьного возраста, допускающих первую пробу табака, алкоголя, психоактивных веществ</a:t>
            </a:r>
          </a:p>
          <a:p>
            <a:r>
              <a:rPr lang="ru-RU" sz="2000" b="1" smtClean="0"/>
              <a:t>распространение и закрепление у детей школьного возраста имиджа уважаемого и успешного человека, жизненной ценностью которого является бережное отношение к своему здоровью и ответственность за свои поступки</a:t>
            </a:r>
          </a:p>
        </p:txBody>
      </p:sp>
      <p:pic>
        <p:nvPicPr>
          <p:cNvPr id="6152" name="Picture 6" descr="IMG_01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836613"/>
            <a:ext cx="3913187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3" descr="x_bdad48b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3255963"/>
            <a:ext cx="3913187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ru-RU" sz="2400" b="1" dirty="0">
                <a:solidFill>
                  <a:srgbClr val="618CE1"/>
                </a:solidFill>
                <a:latin typeface="+mj-lt"/>
                <a:ea typeface="+mj-ea"/>
                <a:cs typeface="+mj-cs"/>
              </a:rPr>
              <a:t>Индивидуальный контракт содержит следующие обязательные пункты: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u="sng" dirty="0" smtClean="0">
                <a:solidFill>
                  <a:srgbClr val="000099"/>
                </a:solidFill>
              </a:rPr>
              <a:t> </a:t>
            </a:r>
            <a:r>
              <a:rPr lang="ru-RU" sz="2800" b="1" u="sng" dirty="0" smtClean="0">
                <a:solidFill>
                  <a:srgbClr val="CC3300"/>
                </a:solidFill>
              </a:rPr>
              <a:t>для ребенка среднего школьного возраста:</a:t>
            </a:r>
            <a:endParaRPr lang="ru-RU" sz="2800" b="1" dirty="0">
              <a:solidFill>
                <a:srgbClr val="000099"/>
              </a:solidFill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000099"/>
                </a:solidFill>
              </a:rPr>
              <a:t>	</a:t>
            </a:r>
            <a:r>
              <a:rPr lang="ru-RU" sz="2400" b="1" dirty="0" smtClean="0"/>
              <a:t>запрет </a:t>
            </a:r>
            <a:r>
              <a:rPr lang="ru-RU" sz="2400" b="1" dirty="0"/>
              <a:t>на употребление табака, пива, иной </a:t>
            </a:r>
            <a:r>
              <a:rPr lang="ru-RU" sz="2400" b="1" dirty="0" smtClean="0"/>
              <a:t>	алкогольной </a:t>
            </a:r>
            <a:r>
              <a:rPr lang="ru-RU" sz="2400" b="1" dirty="0"/>
              <a:t>продукции, совершение актов </a:t>
            </a:r>
            <a:r>
              <a:rPr lang="ru-RU" sz="2400" b="1" dirty="0" smtClean="0"/>
              <a:t>	вандализма</a:t>
            </a:r>
            <a:r>
              <a:rPr lang="ru-RU" sz="2400" b="1" dirty="0"/>
              <a:t>, насилия и </a:t>
            </a:r>
            <a:r>
              <a:rPr lang="ru-RU" sz="2400" b="1" dirty="0" smtClean="0"/>
              <a:t>жестокости</a:t>
            </a:r>
            <a:endParaRPr lang="ru-RU" sz="2400" b="1" dirty="0"/>
          </a:p>
          <a:p>
            <a:pPr>
              <a:lnSpc>
                <a:spcPct val="80000"/>
              </a:lnSpc>
              <a:defRPr/>
            </a:pPr>
            <a:r>
              <a:rPr lang="ru-RU" sz="2800" b="1" u="sng" dirty="0" smtClean="0">
                <a:solidFill>
                  <a:srgbClr val="CC3300"/>
                </a:solidFill>
              </a:rPr>
              <a:t>для старшего школьного возраста:</a:t>
            </a:r>
            <a:r>
              <a:rPr lang="ru-RU" sz="2800" b="1" dirty="0" smtClean="0">
                <a:solidFill>
                  <a:srgbClr val="000099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ru-RU" sz="2800" b="1" dirty="0">
                <a:solidFill>
                  <a:srgbClr val="000099"/>
                </a:solidFill>
              </a:rPr>
              <a:t>	</a:t>
            </a:r>
            <a:r>
              <a:rPr lang="ru-RU" sz="2400" b="1" dirty="0" smtClean="0"/>
              <a:t>запрет </a:t>
            </a:r>
            <a:r>
              <a:rPr lang="ru-RU" sz="2400" b="1" dirty="0"/>
              <a:t>на употребление табака, пива, иной </a:t>
            </a:r>
            <a:r>
              <a:rPr lang="ru-RU" sz="2400" b="1" dirty="0" smtClean="0"/>
              <a:t>	алкогольной </a:t>
            </a:r>
            <a:r>
              <a:rPr lang="ru-RU" sz="2400" b="1" dirty="0"/>
              <a:t>продукции, энергетических </a:t>
            </a:r>
            <a:r>
              <a:rPr lang="ru-RU" sz="2400" b="1" dirty="0" smtClean="0"/>
              <a:t>	напитков</a:t>
            </a:r>
            <a:r>
              <a:rPr lang="ru-RU" sz="2400" b="1" dirty="0"/>
              <a:t>, </a:t>
            </a:r>
            <a:r>
              <a:rPr lang="ru-RU" sz="2400" b="1" dirty="0" smtClean="0"/>
              <a:t>	психоактивных </a:t>
            </a:r>
            <a:r>
              <a:rPr lang="ru-RU" sz="2400" b="1" dirty="0"/>
              <a:t>веществ и т.д.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u="sng" dirty="0" smtClean="0">
                <a:solidFill>
                  <a:srgbClr val="CC3300"/>
                </a:solidFill>
              </a:rPr>
              <a:t>для ребенка, имеющего опыт курения:</a:t>
            </a:r>
            <a:r>
              <a:rPr lang="ru-RU" sz="2800" b="1" dirty="0" smtClean="0">
                <a:solidFill>
                  <a:srgbClr val="000099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 dirty="0" smtClean="0"/>
              <a:t>	</a:t>
            </a:r>
            <a:r>
              <a:rPr lang="ru-RU" sz="2400" b="1" dirty="0" smtClean="0"/>
              <a:t>в </a:t>
            </a:r>
            <a:r>
              <a:rPr lang="ru-RU" sz="2400" b="1" dirty="0"/>
              <a:t>течение 1 месяца прекратить курить, </a:t>
            </a:r>
            <a:r>
              <a:rPr lang="ru-RU" sz="2400" b="1" dirty="0" smtClean="0"/>
              <a:t>	затем </a:t>
            </a:r>
            <a:r>
              <a:rPr lang="ru-RU" sz="2400" b="1" dirty="0"/>
              <a:t>запрет </a:t>
            </a:r>
            <a:r>
              <a:rPr lang="ru-RU" sz="2400" b="1" dirty="0" smtClean="0"/>
              <a:t>	на </a:t>
            </a:r>
            <a:r>
              <a:rPr lang="ru-RU" sz="2400" b="1" dirty="0"/>
              <a:t>употребление табака, </a:t>
            </a:r>
            <a:r>
              <a:rPr lang="ru-RU" sz="2400" b="1" dirty="0" smtClean="0"/>
              <a:t>	алкогольной </a:t>
            </a:r>
            <a:r>
              <a:rPr lang="ru-RU" sz="2400" b="1" dirty="0"/>
              <a:t>продукции и </a:t>
            </a:r>
            <a:r>
              <a:rPr lang="ru-RU" sz="2400" b="1" dirty="0" smtClean="0"/>
              <a:t>	т.д</a:t>
            </a:r>
            <a:r>
              <a:rPr lang="ru-RU" sz="2400" b="1" dirty="0"/>
              <a:t>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800" dirty="0" smtClean="0"/>
              <a:t>	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1588" y="260350"/>
            <a:ext cx="4572000" cy="50403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2400" b="1" dirty="0">
                <a:solidFill>
                  <a:schemeClr val="accent1"/>
                </a:solidFill>
                <a:ea typeface="+mj-ea"/>
                <a:cs typeface="Tahoma" pitchFamily="34" charset="0"/>
              </a:rPr>
              <a:t>Виды </a:t>
            </a:r>
            <a:r>
              <a:rPr lang="ru-RU" sz="2400" b="1" dirty="0" smtClean="0">
                <a:solidFill>
                  <a:schemeClr val="accent1"/>
                </a:solidFill>
                <a:ea typeface="+mj-ea"/>
                <a:cs typeface="Tahoma" pitchFamily="34" charset="0"/>
              </a:rPr>
              <a:t>бонусов</a:t>
            </a:r>
          </a:p>
          <a:p>
            <a:pPr algn="ctr" eaLnBrk="1" hangingPunct="1">
              <a:buFontTx/>
              <a:buNone/>
              <a:defRPr/>
            </a:pPr>
            <a:endParaRPr lang="ru-RU" sz="1600" b="1" dirty="0" smtClean="0">
              <a:solidFill>
                <a:schemeClr val="accent1"/>
              </a:solidFill>
              <a:ea typeface="+mj-ea"/>
              <a:cs typeface="Tahoma" pitchFamily="34" charset="0"/>
            </a:endParaRPr>
          </a:p>
          <a:p>
            <a:pPr>
              <a:buFont typeface="Tahoma" pitchFamily="34" charset="0"/>
              <a:buChar char="—"/>
              <a:defRPr/>
            </a:pPr>
            <a:r>
              <a:rPr lang="ru-RU" sz="2400" b="1" dirty="0" smtClean="0"/>
              <a:t>Скидки </a:t>
            </a:r>
            <a:r>
              <a:rPr lang="ru-RU" sz="2400" b="1" dirty="0"/>
              <a:t>в магазинах, парикмахерских, кафе, при посещении музеев, театров, спортивных сооружений</a:t>
            </a:r>
          </a:p>
          <a:p>
            <a:pPr>
              <a:buFont typeface="Tahoma" pitchFamily="34" charset="0"/>
              <a:buChar char="—"/>
              <a:defRPr/>
            </a:pPr>
            <a:r>
              <a:rPr lang="ru-RU" sz="2400" b="1" dirty="0" smtClean="0"/>
              <a:t>Приглашение </a:t>
            </a:r>
            <a:r>
              <a:rPr lang="ru-RU" sz="2400" b="1" dirty="0"/>
              <a:t>на рейтинговые культурно-массовые мероприятия</a:t>
            </a:r>
          </a:p>
          <a:p>
            <a:pPr>
              <a:buFont typeface="Tahoma" pitchFamily="34" charset="0"/>
              <a:buChar char="—"/>
              <a:defRPr/>
            </a:pPr>
            <a:r>
              <a:rPr lang="ru-RU" sz="2400" b="1" dirty="0" smtClean="0"/>
              <a:t>Участие </a:t>
            </a:r>
            <a:r>
              <a:rPr lang="ru-RU" sz="2400" b="1" dirty="0"/>
              <a:t>в профильных сменах</a:t>
            </a:r>
          </a:p>
          <a:p>
            <a:pPr>
              <a:buFont typeface="Tahoma" pitchFamily="34" charset="0"/>
              <a:buChar char="—"/>
              <a:defRPr/>
            </a:pPr>
            <a:r>
              <a:rPr lang="ru-RU" sz="2400" b="1" dirty="0" smtClean="0"/>
              <a:t>Вручение </a:t>
            </a:r>
            <a:r>
              <a:rPr lang="ru-RU" sz="2400" b="1" dirty="0"/>
              <a:t>призов с символикой проекта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2E406-378C-4715-9F51-937186D1513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0245" name="Picture 5" descr="100_1677"/>
          <p:cNvPicPr>
            <a:picLocks noChangeAspect="1" noChangeArrowheads="1"/>
          </p:cNvPicPr>
          <p:nvPr/>
        </p:nvPicPr>
        <p:blipFill>
          <a:blip r:embed="rId3"/>
          <a:srcRect l="2106" t="3943" r="261"/>
          <a:stretch>
            <a:fillRect/>
          </a:stretch>
        </p:blipFill>
        <p:spPr bwMode="auto">
          <a:xfrm>
            <a:off x="4543425" y="115888"/>
            <a:ext cx="46021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сканирование00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9300" y="3213100"/>
            <a:ext cx="4572000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E281E5-B6C7-4D9C-A51C-1E1DA630C2B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" y="6064250"/>
            <a:ext cx="91440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БАЛЫКХАНОВ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700" y="0"/>
            <a:ext cx="1920875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Прямоугольник 2"/>
          <p:cNvSpPr>
            <a:spLocks noChangeArrowheads="1"/>
          </p:cNvSpPr>
          <p:nvPr/>
        </p:nvSpPr>
        <p:spPr bwMode="auto">
          <a:xfrm>
            <a:off x="2484438" y="549275"/>
            <a:ext cx="5832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Традиционные акции проекта</a:t>
            </a:r>
            <a:endParaRPr lang="ru-RU" sz="2400" dirty="0"/>
          </a:p>
        </p:txBody>
      </p:sp>
      <p:sp>
        <p:nvSpPr>
          <p:cNvPr id="11271" name="Прямоугольник 4"/>
          <p:cNvSpPr>
            <a:spLocks noChangeArrowheads="1"/>
          </p:cNvSpPr>
          <p:nvPr/>
        </p:nvSpPr>
        <p:spPr bwMode="auto">
          <a:xfrm>
            <a:off x="179388" y="1773238"/>
            <a:ext cx="8713787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solidFill>
                  <a:srgbClr val="FF0000"/>
                </a:solidFill>
              </a:rPr>
              <a:t>7 апреля </a:t>
            </a:r>
            <a:r>
              <a:rPr lang="ru-RU" sz="3200" b="1"/>
              <a:t>– Антинаркотическая акция «Будь готов! Скажи, нет!»</a:t>
            </a:r>
          </a:p>
          <a:p>
            <a:pPr algn="just"/>
            <a:r>
              <a:rPr lang="ru-RU" sz="3200" b="1">
                <a:solidFill>
                  <a:srgbClr val="FF0000"/>
                </a:solidFill>
              </a:rPr>
              <a:t>31 мая </a:t>
            </a:r>
            <a:r>
              <a:rPr lang="ru-RU" sz="3200" b="1"/>
              <a:t>- Акция «Россия без табака»</a:t>
            </a:r>
          </a:p>
          <a:p>
            <a:pPr algn="just"/>
            <a:r>
              <a:rPr lang="ru-RU" sz="3200" b="1">
                <a:solidFill>
                  <a:srgbClr val="FF0000"/>
                </a:solidFill>
              </a:rPr>
              <a:t>26 июня </a:t>
            </a:r>
            <a:r>
              <a:rPr lang="ru-RU" sz="3200" b="1"/>
              <a:t>- Флеш-моб «Будь здоровым! Танцуй!»</a:t>
            </a:r>
          </a:p>
          <a:p>
            <a:pPr algn="just"/>
            <a:r>
              <a:rPr lang="ru-RU" sz="3200" b="1">
                <a:solidFill>
                  <a:srgbClr val="FF0000"/>
                </a:solidFill>
              </a:rPr>
              <a:t>8 июля </a:t>
            </a:r>
            <a:r>
              <a:rPr lang="ru-RU" sz="3200" b="1"/>
              <a:t>- Акция «Все начинается с семьи»</a:t>
            </a:r>
          </a:p>
          <a:p>
            <a:pPr algn="just"/>
            <a:r>
              <a:rPr lang="ru-RU" sz="3200" b="1">
                <a:solidFill>
                  <a:srgbClr val="FF0000"/>
                </a:solidFill>
              </a:rPr>
              <a:t>14 октября </a:t>
            </a:r>
            <a:r>
              <a:rPr lang="ru-RU" sz="3200" b="1"/>
              <a:t>- Антиалкогольная акция «Мы за здоровую Россию»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875" y="823913"/>
            <a:ext cx="6119813" cy="51752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/>
                </a:solidFill>
                <a:ea typeface="+mn-ea"/>
                <a:cs typeface="Tahoma" pitchFamily="34" charset="0"/>
              </a:rPr>
              <a:t>Грантовая программа для педагогов, реализующих проект</a:t>
            </a:r>
            <a:br>
              <a:rPr lang="ru-RU" sz="2800" b="1" dirty="0">
                <a:solidFill>
                  <a:schemeClr val="accent1"/>
                </a:solidFill>
                <a:ea typeface="+mn-ea"/>
                <a:cs typeface="Tahoma" pitchFamily="34" charset="0"/>
              </a:rPr>
            </a:br>
            <a:endParaRPr lang="ru-RU" sz="2800" b="1" dirty="0">
              <a:solidFill>
                <a:schemeClr val="accent1"/>
              </a:solidFill>
              <a:ea typeface="+mn-ea"/>
              <a:cs typeface="Tahoma" pitchFamily="34" charset="0"/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684213" y="1844675"/>
            <a:ext cx="8204200" cy="43100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z="3600" b="1" smtClean="0">
                <a:solidFill>
                  <a:srgbClr val="FF0000"/>
                </a:solidFill>
              </a:rPr>
              <a:t>15 педагогов по 20 тысяч рублей</a:t>
            </a:r>
          </a:p>
          <a:p>
            <a:pPr marL="0" indent="0">
              <a:buFontTx/>
              <a:buNone/>
            </a:pPr>
            <a:r>
              <a:rPr lang="ru-RU" sz="2400" b="1" smtClean="0"/>
              <a:t>Критерии:</a:t>
            </a:r>
          </a:p>
          <a:p>
            <a:pPr marL="0" indent="0">
              <a:buFontTx/>
              <a:buAutoNum type="arabicPeriod"/>
            </a:pPr>
            <a:r>
              <a:rPr lang="ru-RU" sz="2000" b="1" smtClean="0"/>
              <a:t> </a:t>
            </a:r>
            <a:r>
              <a:rPr lang="ru-RU" sz="2200" b="1" smtClean="0"/>
              <a:t>Расширение объединения</a:t>
            </a:r>
          </a:p>
          <a:p>
            <a:pPr marL="0" indent="0">
              <a:buFontTx/>
              <a:buAutoNum type="arabicPeriod"/>
            </a:pPr>
            <a:r>
              <a:rPr lang="ru-RU" sz="2200" b="1" smtClean="0"/>
              <a:t> Своевременное оформление контрактов и карточек</a:t>
            </a:r>
          </a:p>
          <a:p>
            <a:pPr marL="0" indent="0">
              <a:buFontTx/>
              <a:buAutoNum type="arabicPeriod"/>
            </a:pPr>
            <a:r>
              <a:rPr lang="ru-RU" sz="2200" b="1" smtClean="0"/>
              <a:t> Креативность в разработке и обеспечении функционирования системы поощрения участников проекта</a:t>
            </a:r>
          </a:p>
          <a:p>
            <a:pPr marL="0" indent="0">
              <a:buFontTx/>
              <a:buAutoNum type="arabicPeriod"/>
            </a:pPr>
            <a:r>
              <a:rPr lang="ru-RU" sz="2200" b="1" smtClean="0"/>
              <a:t> Результативность и качество участия в акциях и конкурсах проекта</a:t>
            </a:r>
          </a:p>
          <a:p>
            <a:pPr marL="0" indent="0">
              <a:buFontTx/>
              <a:buNone/>
            </a:pPr>
            <a:r>
              <a:rPr lang="ru-RU" sz="2200" b="1" smtClean="0"/>
              <a:t>5. Компетентность самого педагога в профилактической работе</a:t>
            </a:r>
          </a:p>
        </p:txBody>
      </p:sp>
      <p:pic>
        <p:nvPicPr>
          <p:cNvPr id="20484" name="Picture 5" descr="БАЛЫКХАНОВ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41525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C:\Users\Пухова\Desktop\Самостоятельные дети\SMS дети 2010\Конкурс буклетов\буклет БАРС  стр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732212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C:\Users\Пухова\Desktop\смена СМС 18-20.11.11\фото смс 2011 осень\100CANON\IMG_96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9088" y="188913"/>
            <a:ext cx="49434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6" descr="C:\Users\Пухова\Desktop\IMG_37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9088" y="3573463"/>
            <a:ext cx="483552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2738</TotalTime>
  <Words>256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Долгосрочные результаты проекта</vt:lpstr>
      <vt:lpstr>Слайд 4</vt:lpstr>
      <vt:lpstr>Слайд 5</vt:lpstr>
      <vt:lpstr>Слайд 6</vt:lpstr>
      <vt:lpstr>Грантовая программа для педагогов, реализующих проект </vt:lpstr>
      <vt:lpstr>Слайд 8</vt:lpstr>
    </vt:vector>
  </TitlesOfParts>
  <Company>МОиН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Софьина</cp:lastModifiedBy>
  <cp:revision>259</cp:revision>
  <cp:lastPrinted>2012-04-18T13:05:51Z</cp:lastPrinted>
  <dcterms:created xsi:type="dcterms:W3CDTF">2009-12-08T06:57:32Z</dcterms:created>
  <dcterms:modified xsi:type="dcterms:W3CDTF">2012-12-18T14:02:18Z</dcterms:modified>
</cp:coreProperties>
</file>